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309" r:id="rId5"/>
    <p:sldId id="306" r:id="rId6"/>
    <p:sldId id="295" r:id="rId7"/>
    <p:sldId id="292" r:id="rId8"/>
    <p:sldId id="312" r:id="rId9"/>
    <p:sldId id="314" r:id="rId10"/>
    <p:sldId id="313" r:id="rId11"/>
    <p:sldId id="311" r:id="rId12"/>
    <p:sldId id="296" r:id="rId13"/>
    <p:sldId id="297" r:id="rId14"/>
    <p:sldId id="287" r:id="rId15"/>
    <p:sldId id="288" r:id="rId16"/>
    <p:sldId id="310" r:id="rId17"/>
    <p:sldId id="260" r:id="rId18"/>
    <p:sldId id="268" r:id="rId19"/>
    <p:sldId id="304" r:id="rId20"/>
    <p:sldId id="30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24" autoAdjust="0"/>
  </p:normalViewPr>
  <p:slideViewPr>
    <p:cSldViewPr snapToGrid="0">
      <p:cViewPr>
        <p:scale>
          <a:sx n="70" d="100"/>
          <a:sy n="70" d="100"/>
        </p:scale>
        <p:origin x="1166" y="326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[$$-409]#,##0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4/15/2022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4/15/2022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150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7" Type="http://schemas.openxmlformats.org/officeDocument/2006/relationships/image" Target="../media/image24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>
            <a:normAutofit/>
          </a:bodyPr>
          <a:lstStyle/>
          <a:p>
            <a:r>
              <a:rPr lang="en-US" dirty="0"/>
              <a:t>Assessment 2</a:t>
            </a:r>
            <a:br>
              <a:rPr lang="en-US" dirty="0"/>
            </a:br>
            <a:r>
              <a:rPr lang="en-US" dirty="0"/>
              <a:t>Hobby Project</a:t>
            </a:r>
            <a:br>
              <a:rPr lang="en-US" dirty="0"/>
            </a:br>
            <a:r>
              <a:rPr lang="en-US" dirty="0"/>
              <a:t>QA Academy</a:t>
            </a:r>
            <a:br>
              <a:rPr lang="en-US" dirty="0"/>
            </a:br>
            <a:endParaRPr lang="en-US" dirty="0"/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/>
          <a:lstStyle/>
          <a:p>
            <a:r>
              <a:rPr lang="en-US" dirty="0"/>
              <a:t>M Chocianowski</a:t>
            </a:r>
          </a:p>
        </p:txBody>
      </p:sp>
      <p:pic>
        <p:nvPicPr>
          <p:cNvPr id="16" name="Picture Placeholder 15" descr="photo of 2 men drawing a graph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Close up of a wall clock ">
            <a:extLst>
              <a:ext uri="{FF2B5EF4-FFF2-40B4-BE49-F238E27FC236}">
                <a16:creationId xmlns:a16="http://schemas.microsoft.com/office/drawing/2014/main" id="{4CB72E8C-BD65-4DC9-BE83-0E228B6A80A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6181344" cy="6858000"/>
          </a:xfrm>
        </p:spPr>
      </p:pic>
      <p:sp>
        <p:nvSpPr>
          <p:cNvPr id="33" name="Title 32">
            <a:extLst>
              <a:ext uri="{FF2B5EF4-FFF2-40B4-BE49-F238E27FC236}">
                <a16:creationId xmlns:a16="http://schemas.microsoft.com/office/drawing/2014/main" id="{1D291211-3EE5-468A-9544-9DD9E6923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>
            <a:normAutofit/>
          </a:bodyPr>
          <a:lstStyle/>
          <a:p>
            <a:r>
              <a:rPr lang="en-US" dirty="0"/>
              <a:t>Business overview</a:t>
            </a:r>
          </a:p>
        </p:txBody>
      </p:sp>
      <p:pic>
        <p:nvPicPr>
          <p:cNvPr id="12" name="Picture Placeholder 11" descr="Photo of woman on a laptop&#10;">
            <a:extLst>
              <a:ext uri="{FF2B5EF4-FFF2-40B4-BE49-F238E27FC236}">
                <a16:creationId xmlns:a16="http://schemas.microsoft.com/office/drawing/2014/main" id="{FF6FCE34-3B74-4337-ACAE-B16A2A0AECF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48000" y="777240"/>
            <a:ext cx="8229600" cy="5303520"/>
          </a:xfrm>
        </p:spPr>
      </p:pic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0853325-76A7-4AEB-8F7F-CF0B258077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20XX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A3CFEF10-F087-43D5-9B68-DA35850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782260B2-4C92-4B33-AF87-E5810D104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420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hoto of plant next to a couch">
            <a:extLst>
              <a:ext uri="{FF2B5EF4-FFF2-40B4-BE49-F238E27FC236}">
                <a16:creationId xmlns:a16="http://schemas.microsoft.com/office/drawing/2014/main" id="{E02808E2-CED6-4042-B4A7-74D40168FFC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</p:spPr>
      </p:pic>
      <p:sp>
        <p:nvSpPr>
          <p:cNvPr id="34" name="Title 33">
            <a:extLst>
              <a:ext uri="{FF2B5EF4-FFF2-40B4-BE49-F238E27FC236}">
                <a16:creationId xmlns:a16="http://schemas.microsoft.com/office/drawing/2014/main" id="{1EF02964-6708-42E7-9841-A3E40E249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</p:spPr>
        <p:txBody>
          <a:bodyPr/>
          <a:lstStyle/>
          <a:p>
            <a:r>
              <a:rPr lang="en-US" dirty="0"/>
              <a:t>Business concept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8B68F-CCA9-4C91-85AC-597D8C51D3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9400" y="2996693"/>
            <a:ext cx="4416552" cy="2216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Using our next-generation data architecture, we help organizations virtually manage agile workflows. We thrive because of our market knowledge and the great team behind </a:t>
            </a:r>
            <a:r>
              <a:rPr lang="en-US"/>
              <a:t>our product.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F2DE98-C429-4715-BA3C-5D6C820084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B2A80-0DA3-4033-A669-A78961428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3AD4D1-035C-4B0B-8CCF-210BA5D59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184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Goals and objectives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148840" y="1993392"/>
            <a:ext cx="1828800" cy="696885"/>
          </a:xfrm>
        </p:spPr>
        <p:txBody>
          <a:bodyPr tIns="164592" anchor="t" anchorCtr="0"/>
          <a:lstStyle/>
          <a:p>
            <a:r>
              <a:rPr lang="en-ZA" dirty="0"/>
              <a:t>Draft blueprints</a:t>
            </a:r>
          </a:p>
        </p:txBody>
      </p:sp>
      <p:sp>
        <p:nvSpPr>
          <p:cNvPr id="4" name="Text Placeholder 32">
            <a:extLst>
              <a:ext uri="{FF2B5EF4-FFF2-40B4-BE49-F238E27FC236}">
                <a16:creationId xmlns:a16="http://schemas.microsoft.com/office/drawing/2014/main" id="{4EFAA59F-358B-40DE-9197-3FDEA14EC223}"/>
              </a:ext>
            </a:extLst>
          </p:cNvPr>
          <p:cNvSpPr txBox="1">
            <a:spLocks/>
          </p:cNvSpPr>
          <p:nvPr/>
        </p:nvSpPr>
        <p:spPr>
          <a:xfrm>
            <a:off x="2218456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Feb 20XX</a:t>
            </a:r>
          </a:p>
        </p:txBody>
      </p:sp>
      <p:sp>
        <p:nvSpPr>
          <p:cNvPr id="38" name="Text Placeholder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522631" y="1995333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Run focus groups</a:t>
            </a:r>
          </a:p>
        </p:txBody>
      </p:sp>
      <p:sp>
        <p:nvSpPr>
          <p:cNvPr id="39" name="Text Placeholder 32">
            <a:extLst>
              <a:ext uri="{FF2B5EF4-FFF2-40B4-BE49-F238E27FC236}">
                <a16:creationId xmlns:a16="http://schemas.microsoft.com/office/drawing/2014/main" id="{4108CB68-6F0A-484F-A51D-06A02D71D152}"/>
              </a:ext>
            </a:extLst>
          </p:cNvPr>
          <p:cNvSpPr txBox="1">
            <a:spLocks/>
          </p:cNvSpPr>
          <p:nvPr/>
        </p:nvSpPr>
        <p:spPr>
          <a:xfrm>
            <a:off x="4591823" y="2408004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May 20XX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79629" y="1993392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Gather feedback</a:t>
            </a:r>
          </a:p>
        </p:txBody>
      </p:sp>
      <p:sp>
        <p:nvSpPr>
          <p:cNvPr id="35" name="Text Placeholder 32">
            <a:extLst>
              <a:ext uri="{FF2B5EF4-FFF2-40B4-BE49-F238E27FC236}">
                <a16:creationId xmlns:a16="http://schemas.microsoft.com/office/drawing/2014/main" id="{970F9344-0ABB-49C3-B3ED-B9214081BFF4}"/>
              </a:ext>
            </a:extLst>
          </p:cNvPr>
          <p:cNvSpPr txBox="1">
            <a:spLocks/>
          </p:cNvSpPr>
          <p:nvPr/>
        </p:nvSpPr>
        <p:spPr>
          <a:xfrm>
            <a:off x="8531359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Oct 20XX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255264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114800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20XX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40" name="Text Placeholder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2157984" y="5132929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cs typeface="Calibri Light"/>
              </a:rPr>
              <a:t>Test design</a:t>
            </a:r>
          </a:p>
        </p:txBody>
      </p:sp>
      <p:sp>
        <p:nvSpPr>
          <p:cNvPr id="41" name="Text Placeholder 32">
            <a:extLst>
              <a:ext uri="{FF2B5EF4-FFF2-40B4-BE49-F238E27FC236}">
                <a16:creationId xmlns:a16="http://schemas.microsoft.com/office/drawing/2014/main" id="{10494267-4554-4417-885E-D691A01C97F0}"/>
              </a:ext>
            </a:extLst>
          </p:cNvPr>
          <p:cNvSpPr txBox="1">
            <a:spLocks/>
          </p:cNvSpPr>
          <p:nvPr/>
        </p:nvSpPr>
        <p:spPr>
          <a:xfrm>
            <a:off x="2245597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Feb 20XX</a:t>
            </a:r>
          </a:p>
        </p:txBody>
      </p:sp>
      <p:sp>
        <p:nvSpPr>
          <p:cNvPr id="64" name="Text Placeholder 31">
            <a:extLst>
              <a:ext uri="{FF2B5EF4-FFF2-40B4-BE49-F238E27FC236}">
                <a16:creationId xmlns:a16="http://schemas.microsoft.com/office/drawing/2014/main" id="{F1A00DD6-EC7E-41AB-A576-5AEA42E9A538}"/>
              </a:ext>
            </a:extLst>
          </p:cNvPr>
          <p:cNvSpPr txBox="1">
            <a:spLocks/>
          </p:cNvSpPr>
          <p:nvPr/>
        </p:nvSpPr>
        <p:spPr>
          <a:xfrm>
            <a:off x="6102431" y="5132929"/>
            <a:ext cx="1828800" cy="694944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solidFill>
                  <a:schemeClr val="bg1"/>
                </a:solidFill>
                <a:cs typeface="Calibri Light"/>
              </a:rPr>
              <a:t>Launch design</a:t>
            </a:r>
          </a:p>
        </p:txBody>
      </p:sp>
      <p:sp>
        <p:nvSpPr>
          <p:cNvPr id="66" name="Text Placeholder 32">
            <a:extLst>
              <a:ext uri="{FF2B5EF4-FFF2-40B4-BE49-F238E27FC236}">
                <a16:creationId xmlns:a16="http://schemas.microsoft.com/office/drawing/2014/main" id="{02E63E76-5474-4C2E-9626-D7D3EE39FA36}"/>
              </a:ext>
            </a:extLst>
          </p:cNvPr>
          <p:cNvSpPr txBox="1">
            <a:spLocks/>
          </p:cNvSpPr>
          <p:nvPr/>
        </p:nvSpPr>
        <p:spPr>
          <a:xfrm>
            <a:off x="6155675" y="5523385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>
                <a:solidFill>
                  <a:schemeClr val="bg1"/>
                </a:solidFill>
              </a:rPr>
              <a:t>July 20XX</a:t>
            </a:r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418015" y="5129920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Deliver to client</a:t>
            </a:r>
          </a:p>
        </p:txBody>
      </p:sp>
      <p:sp>
        <p:nvSpPr>
          <p:cNvPr id="37" name="Text Placeholder 32">
            <a:extLst>
              <a:ext uri="{FF2B5EF4-FFF2-40B4-BE49-F238E27FC236}">
                <a16:creationId xmlns:a16="http://schemas.microsoft.com/office/drawing/2014/main" id="{3F2EA78E-7491-46CC-9C20-5B473BC28EED}"/>
              </a:ext>
            </a:extLst>
          </p:cNvPr>
          <p:cNvSpPr txBox="1">
            <a:spLocks/>
          </p:cNvSpPr>
          <p:nvPr/>
        </p:nvSpPr>
        <p:spPr>
          <a:xfrm>
            <a:off x="9469745" y="552311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Dec 20XX</a:t>
            </a:r>
          </a:p>
        </p:txBody>
      </p:sp>
      <p:sp>
        <p:nvSpPr>
          <p:cNvPr id="33" name="Date Placeholder 32">
            <a:extLst>
              <a:ext uri="{FF2B5EF4-FFF2-40B4-BE49-F238E27FC236}">
                <a16:creationId xmlns:a16="http://schemas.microsoft.com/office/drawing/2014/main" id="{AD31A2EC-F9FA-4DBE-9604-5ED18D71ED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42ED3C-933E-47AF-91C3-B41B4DA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12</a:t>
            </a:fld>
            <a:endParaRPr lang="en-ZA" dirty="0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76567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3072384" y="453857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C7718B4-BDDD-4E7F-8025-DA784394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3214" y="38311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2DA2A55-B0D6-4B1D-A93C-3A1562BF2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8099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6A929DC-02F2-4ADC-A93C-872A1F606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437031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79E87B4-E615-4E74-83CB-FA07C6306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68604" y="2689515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E8D2BEB-7BC8-4957-9650-B7EC113AE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7017230" y="4538570"/>
            <a:ext cx="0" cy="59436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D3AC483-D528-4789-BAA6-00F430B1C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0960332" y="453556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F7EB24E-B757-4107-BD08-E192A7E5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28736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C24FC24-0FBE-418C-AB4F-A3C24E34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774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163B222-80FB-4614-AF82-0690E0A2F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0890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6AA3D9-0ADE-4E81-9DFD-093BF32D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640" y="3786462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16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Financials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Key metrics</a:t>
            </a:r>
          </a:p>
        </p:txBody>
      </p:sp>
      <p:graphicFrame>
        <p:nvGraphicFramePr>
          <p:cNvPr id="11" name="Table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272870660"/>
              </p:ext>
            </p:extLst>
          </p:nvPr>
        </p:nvGraphicFramePr>
        <p:xfrm>
          <a:off x="839788" y="2386013"/>
          <a:ext cx="4947400" cy="3339134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989480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89480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1010642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Clients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Orders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Gross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solidFill>
                            <a:schemeClr val="tx1"/>
                          </a:solidFill>
                        </a:rPr>
                        <a:t>Net revenue</a:t>
                      </a:r>
                      <a:endParaRPr lang="ru-RU" sz="1400" dirty="0">
                        <a:solidFill>
                          <a:schemeClr val="tx1"/>
                        </a:solidFill>
                      </a:endParaRPr>
                    </a:p>
                  </a:txBody>
                  <a:tcPr marL="95186" marR="95186" marT="47593" marB="47593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1100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$10,000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$7,000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$16,000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$25,000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82123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20XX</a:t>
                      </a:r>
                      <a:endParaRPr lang="ru-RU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400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$40,000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$30,000</a:t>
                      </a:r>
                      <a:endParaRPr lang="ru-RU" sz="1400" dirty="0"/>
                    </a:p>
                  </a:txBody>
                  <a:tcPr marL="95186" marR="95186" marT="47593" marB="47593" anchor="ctr"/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/>
          <a:p>
            <a:r>
              <a:rPr lang="en-US" dirty="0"/>
              <a:t>Revenue by year</a:t>
            </a:r>
          </a:p>
        </p:txBody>
      </p:sp>
      <p:graphicFrame>
        <p:nvGraphicFramePr>
          <p:cNvPr id="27" name="Content Placeholder 13" descr="Chart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625173597"/>
              </p:ext>
            </p:extLst>
          </p:nvPr>
        </p:nvGraphicFramePr>
        <p:xfrm>
          <a:off x="6172200" y="2386013"/>
          <a:ext cx="5183188" cy="3684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8C5D53-D866-4245-BE7D-156375DC92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897FF8-1BF8-4C19-8B7E-0B92E8151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64F6DF-CF4C-4CB4-9EF7-54471D510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Financials table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2818971"/>
              </p:ext>
            </p:extLst>
          </p:nvPr>
        </p:nvGraphicFramePr>
        <p:xfrm>
          <a:off x="838200" y="1536700"/>
          <a:ext cx="10515600" cy="4632277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73812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8120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56329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1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2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3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300" b="1" u="none" strike="noStrike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DELTA</a:t>
                      </a:r>
                    </a:p>
                  </a:txBody>
                  <a:tcPr marR="274320"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Income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Average price per sale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Revenue @ 15%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5,625,000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48,000,000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216,000,000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Expenses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5,062,500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38,400,000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151,200,000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1,687,500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21,600,000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562,500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10,800,000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281,250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2,400,000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4,320,000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563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7,593,750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52,800,000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187,920,000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/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3E9869-80A5-41B1-AF2C-144DAE0EF1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D5DB46-4933-4971-A3A9-E1013D8C1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B2246F-CEE7-4406-BBDE-7117F1830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997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/>
          <a:p>
            <a:r>
              <a:rPr lang="en-US" dirty="0"/>
              <a:t>Risks and rewards</a:t>
            </a:r>
          </a:p>
        </p:txBody>
      </p:sp>
      <p:pic>
        <p:nvPicPr>
          <p:cNvPr id="47" name="Picture Placeholder 46" descr="Person drawing a line on a graph on a clear white board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928" y="2105025"/>
            <a:ext cx="4178808" cy="338328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>
            <a:normAutofit/>
          </a:bodyPr>
          <a:lstStyle/>
          <a:p>
            <a:r>
              <a:rPr lang="en-US" dirty="0"/>
              <a:t>Risks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4496" y="2569464"/>
            <a:ext cx="2185416" cy="29169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ZA" noProof="1"/>
              <a:t>New feature updates may not be popular with customers</a:t>
            </a:r>
          </a:p>
          <a:p>
            <a:r>
              <a:rPr lang="en-ZA" noProof="1"/>
              <a:t>Lack of staffing in key roles could delay product launch</a:t>
            </a:r>
          </a:p>
          <a:p>
            <a:r>
              <a:rPr lang="en-ZA" noProof="1"/>
              <a:t>Product will have more features which may require additional learning for customers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>
            <a:normAutofit/>
          </a:bodyPr>
          <a:lstStyle/>
          <a:p>
            <a:r>
              <a:rPr lang="en-US" dirty="0"/>
              <a:t>Rewards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213EBF44-0FC2-4FC4-AC05-BD5EB2F3CB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714232" y="2569464"/>
            <a:ext cx="2185416" cy="2916936"/>
          </a:xfrm>
        </p:spPr>
        <p:txBody>
          <a:bodyPr/>
          <a:lstStyle/>
          <a:p>
            <a:r>
              <a:rPr lang="en-ZA" noProof="1"/>
              <a:t>First on the market</a:t>
            </a:r>
          </a:p>
          <a:p>
            <a:r>
              <a:rPr lang="en-ZA" noProof="1"/>
              <a:t>Good publicity for the product so far, and we can build momentum from that scenario</a:t>
            </a:r>
          </a:p>
          <a:p>
            <a:r>
              <a:rPr lang="en-ZA" noProof="1"/>
              <a:t>Product testing with high-value clients have shown no issues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863A97-A73A-4927-A883-9002F499C5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A8DBFE-0476-41B3-9106-C29360C7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081026-6073-4FB4-BACC-6C021DD4E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5201E-0D0B-4879-A91C-D4ED47D7B6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rmAutofit/>
          </a:bodyPr>
          <a:lstStyle/>
          <a:p>
            <a:r>
              <a:rPr lang="en-US" dirty="0"/>
              <a:t>Key issues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14AC8A-30D4-48E3-9B06-1BA666562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8448" y="2871216"/>
            <a:ext cx="2066544" cy="365760"/>
          </a:xfrm>
        </p:spPr>
        <p:txBody>
          <a:bodyPr>
            <a:normAutofit/>
          </a:bodyPr>
          <a:lstStyle/>
          <a:p>
            <a:r>
              <a:rPr lang="en-US" dirty="0"/>
              <a:t>Near term</a:t>
            </a:r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C8A25AC9-18C2-42FA-A68D-B954C9D26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/>
          <a:p>
            <a:r>
              <a:rPr lang="en-US" dirty="0"/>
              <a:t>Need funding in key roles</a:t>
            </a:r>
          </a:p>
          <a:p>
            <a:r>
              <a:rPr lang="en-US" dirty="0"/>
              <a:t>Lack of staffing will cause product delay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3195A3A-AB97-47CF-84BB-C2ADAABA59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685032" y="2871216"/>
            <a:ext cx="2066544" cy="365760"/>
          </a:xfrm>
        </p:spPr>
        <p:txBody>
          <a:bodyPr/>
          <a:lstStyle/>
          <a:p>
            <a:r>
              <a:rPr lang="en-US" dirty="0"/>
              <a:t>Long term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46B65B-FC7E-41EC-97C2-063C6F0AAA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685032" y="3337560"/>
            <a:ext cx="2066544" cy="2286000"/>
          </a:xfrm>
        </p:spPr>
        <p:txBody>
          <a:bodyPr/>
          <a:lstStyle/>
          <a:p>
            <a:r>
              <a:rPr lang="en-US" dirty="0"/>
              <a:t>Need larger office space</a:t>
            </a:r>
          </a:p>
          <a:p>
            <a:r>
              <a:rPr lang="en-US" dirty="0"/>
              <a:t>Additional employees will require on-site office workspace</a:t>
            </a:r>
          </a:p>
        </p:txBody>
      </p:sp>
      <p:pic>
        <p:nvPicPr>
          <p:cNvPr id="43" name="Picture Placeholder 42" descr="Photo of two businessmen drawing a graph&#10;">
            <a:extLst>
              <a:ext uri="{FF2B5EF4-FFF2-40B4-BE49-F238E27FC236}">
                <a16:creationId xmlns:a16="http://schemas.microsoft.com/office/drawing/2014/main" id="{9B6C9607-2FE7-4BA2-A78E-6122DAAD2E6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08776" y="1289304"/>
            <a:ext cx="4572000" cy="4334256"/>
          </a:xfrm>
        </p:spPr>
      </p:pic>
      <p:sp>
        <p:nvSpPr>
          <p:cNvPr id="36" name="Date Placeholder 35">
            <a:extLst>
              <a:ext uri="{FF2B5EF4-FFF2-40B4-BE49-F238E27FC236}">
                <a16:creationId xmlns:a16="http://schemas.microsoft.com/office/drawing/2014/main" id="{D98E03FD-AFE5-462A-8455-5E7B34A57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7" name="Footer Placeholder 36">
            <a:extLst>
              <a:ext uri="{FF2B5EF4-FFF2-40B4-BE49-F238E27FC236}">
                <a16:creationId xmlns:a16="http://schemas.microsoft.com/office/drawing/2014/main" id="{8E5DF9FC-D709-4A4F-BA34-E6BD57C77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8" name="Slide Number Placeholder 37">
            <a:extLst>
              <a:ext uri="{FF2B5EF4-FFF2-40B4-BE49-F238E27FC236}">
                <a16:creationId xmlns:a16="http://schemas.microsoft.com/office/drawing/2014/main" id="{317B426A-ED12-4FB0-AEFB-637E82DB8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094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rmAutofit/>
          </a:bodyPr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0" y="3566160"/>
            <a:ext cx="2743200" cy="2651760"/>
          </a:xfrm>
        </p:spPr>
        <p:txBody>
          <a:bodyPr/>
          <a:lstStyle/>
          <a:p>
            <a:r>
              <a:rPr lang="en-US" dirty="0"/>
              <a:t>Mirjam Nilsson​</a:t>
            </a:r>
          </a:p>
          <a:p>
            <a:r>
              <a:rPr lang="en-US" dirty="0"/>
              <a:t>206-555-0146</a:t>
            </a:r>
          </a:p>
          <a:p>
            <a:r>
              <a:rPr lang="en-US" dirty="0"/>
              <a:t>mirjam@contoso.com</a:t>
            </a:r>
          </a:p>
          <a:p>
            <a:r>
              <a:rPr lang="en-US" dirty="0"/>
              <a:t>www.contoso.com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 fontScale="90000"/>
          </a:bodyPr>
          <a:lstStyle/>
          <a:p>
            <a:r>
              <a:rPr lang="en-ZA" dirty="0"/>
              <a:t>Assessment Objective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This is my second assessment with the academy, this project is known as the hobby project and will and is intended to prove my knowledge and understanding of providing a Crud functional application with a back-end and front-end.</a:t>
            </a:r>
          </a:p>
        </p:txBody>
      </p:sp>
      <p:pic>
        <p:nvPicPr>
          <p:cNvPr id="17" name="Picture Placeholder 16" descr="team member&#10;">
            <a:extLst>
              <a:ext uri="{FF2B5EF4-FFF2-40B4-BE49-F238E27FC236}">
                <a16:creationId xmlns:a16="http://schemas.microsoft.com/office/drawing/2014/main" id="{675F9124-3F84-4444-8B6D-EC5BE819EF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9048" y="777240"/>
            <a:ext cx="5184648" cy="5303520"/>
          </a:xfr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ZA" dirty="0"/>
              <a:t>Contoso business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2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/>
          <a:lstStyle/>
          <a:p>
            <a:r>
              <a:rPr lang="en-US" dirty="0"/>
              <a:t>Planning</a:t>
            </a:r>
          </a:p>
        </p:txBody>
      </p:sp>
      <p:pic>
        <p:nvPicPr>
          <p:cNvPr id="29" name="Picture Placeholder 28" descr="team member&#10;&#10;">
            <a:extLst>
              <a:ext uri="{FF2B5EF4-FFF2-40B4-BE49-F238E27FC236}">
                <a16:creationId xmlns:a16="http://schemas.microsoft.com/office/drawing/2014/main" id="{F3880EE0-FA5E-42D5-8271-3D73977F580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5824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46CE38-1E0F-4E8B-92C5-39AA77E524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158240" y="5248360"/>
            <a:ext cx="2103438" cy="274320"/>
          </a:xfrm>
        </p:spPr>
        <p:txBody>
          <a:bodyPr/>
          <a:lstStyle/>
          <a:p>
            <a:r>
              <a:rPr lang="en-US" dirty="0"/>
              <a:t>Jira </a:t>
            </a:r>
          </a:p>
        </p:txBody>
      </p:sp>
      <p:pic>
        <p:nvPicPr>
          <p:cNvPr id="31" name="Picture Placeholder 30" descr="team member&#10;">
            <a:extLst>
              <a:ext uri="{FF2B5EF4-FFF2-40B4-BE49-F238E27FC236}">
                <a16:creationId xmlns:a16="http://schemas.microsoft.com/office/drawing/2014/main" id="{963A2FFE-2780-42AE-81A7-8E51ABEAA928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44440" y="1975104"/>
            <a:ext cx="2103120" cy="3017520"/>
          </a:xfrm>
          <a:ln w="88900">
            <a:miter lim="800000"/>
          </a:ln>
          <a:effectLst>
            <a:outerShdw blurRad="1524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233B739-EA91-40DC-B361-7B22D9E599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44440" y="5248360"/>
            <a:ext cx="2103438" cy="274320"/>
          </a:xfrm>
        </p:spPr>
        <p:txBody>
          <a:bodyPr/>
          <a:lstStyle/>
          <a:p>
            <a:r>
              <a:rPr lang="en-US" dirty="0"/>
              <a:t>Risk Assessment</a:t>
            </a:r>
          </a:p>
        </p:txBody>
      </p:sp>
      <p:pic>
        <p:nvPicPr>
          <p:cNvPr id="33" name="Picture Placeholder 32" descr="team member&#10;">
            <a:extLst>
              <a:ext uri="{FF2B5EF4-FFF2-40B4-BE49-F238E27FC236}">
                <a16:creationId xmlns:a16="http://schemas.microsoft.com/office/drawing/2014/main" id="{8B46ED40-52D9-4BE3-B014-96BEF445BF4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93064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40EF05F-D143-4A4E-A3CF-65E5CF2A0B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30322" y="5248360"/>
            <a:ext cx="2103438" cy="274320"/>
          </a:xfrm>
        </p:spPr>
        <p:txBody>
          <a:bodyPr/>
          <a:lstStyle/>
          <a:p>
            <a:r>
              <a:rPr lang="en-US" dirty="0"/>
              <a:t>Risk Assessment Matrix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9FF936-8D81-42BA-AE11-83A5B33666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EB76C5-C47C-4947-B895-9BBB7C93F5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394544-C9EA-4CC9-A8CE-78087E86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 fontScale="90000"/>
          </a:bodyPr>
          <a:lstStyle/>
          <a:p>
            <a:r>
              <a:rPr lang="en-US" dirty="0"/>
              <a:t>Jira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04FDF96-7623-45BB-B60A-1D94D76CCC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163" y="1347108"/>
            <a:ext cx="3459637" cy="3384063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1DE5478A-B570-43D2-97D2-288BB49CC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581" y="1347107"/>
            <a:ext cx="6620636" cy="338406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A334240-68EC-49E3-836C-6EB1CA180E36}"/>
              </a:ext>
            </a:extLst>
          </p:cNvPr>
          <p:cNvSpPr txBox="1"/>
          <p:nvPr/>
        </p:nvSpPr>
        <p:spPr>
          <a:xfrm>
            <a:off x="657581" y="4790886"/>
            <a:ext cx="3372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Adding fields to issues in settings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EEF98D1-10A8-4C07-90D6-AE565B8E1A75}"/>
              </a:ext>
            </a:extLst>
          </p:cNvPr>
          <p:cNvSpPr txBox="1"/>
          <p:nvPr/>
        </p:nvSpPr>
        <p:spPr>
          <a:xfrm>
            <a:off x="7894162" y="4790886"/>
            <a:ext cx="3459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Adding child issues and linked issues to user stories</a:t>
            </a:r>
          </a:p>
        </p:txBody>
      </p:sp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10363-8B90-45D5-B599-389C7F744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Jira Continued.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FBCCEA-35D9-435B-96BF-5DC989BFD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5</a:t>
            </a:fld>
            <a:endParaRPr lang="en-US" dirty="0"/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32D8BF9F-A0F2-4D8C-86C2-79942C47EA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71589"/>
            <a:ext cx="6931208" cy="35008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600698-94D8-4994-BD9C-7E0664631BD9}"/>
              </a:ext>
            </a:extLst>
          </p:cNvPr>
          <p:cNvSpPr txBox="1"/>
          <p:nvPr/>
        </p:nvSpPr>
        <p:spPr>
          <a:xfrm>
            <a:off x="838200" y="5052768"/>
            <a:ext cx="5486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Linking GitHub and Jira to implement commit messages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5456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10363-8B90-45D5-B599-389C7F744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Risk assessment.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FBCCEA-35D9-435B-96BF-5DC989BFD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A1F98AF3-0233-4D1C-BE8C-606113F015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03" y="1951262"/>
            <a:ext cx="11595594" cy="262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396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10363-8B90-45D5-B599-389C7F744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Risk Assessment Matrix.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FBCCEA-35D9-435B-96BF-5DC989BFD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  <p:pic>
        <p:nvPicPr>
          <p:cNvPr id="11" name="Picture 10" descr="Chart, treemap chart&#10;&#10;Description automatically generated">
            <a:extLst>
              <a:ext uri="{FF2B5EF4-FFF2-40B4-BE49-F238E27FC236}">
                <a16:creationId xmlns:a16="http://schemas.microsoft.com/office/drawing/2014/main" id="{2AED39B6-DFE4-4246-AC13-C7325103F5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6550" y="1390019"/>
            <a:ext cx="7398899" cy="476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332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Market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3312" y="3548340"/>
            <a:ext cx="2743200" cy="22860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Remote work is more popular than ever, and companies are thinking about tools that create effective communication                across teams.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9E1D7404-44B2-41E5-9B1C-26216EB1EC6C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759452" y="3548340"/>
            <a:ext cx="2743200" cy="2286000"/>
          </a:xfrm>
        </p:spPr>
        <p:txBody>
          <a:bodyPr/>
          <a:lstStyle/>
          <a:p>
            <a:r>
              <a:rPr lang="en-US" dirty="0"/>
              <a:t>Market trends will continue rising based on projections, which provides an opportunity for greater business reach in                     the region.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91CD11A-AD36-4E45-855A-2546C295CEB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165592" y="3548340"/>
            <a:ext cx="2743200" cy="2286000"/>
          </a:xfrm>
        </p:spPr>
        <p:txBody>
          <a:bodyPr/>
          <a:lstStyle/>
          <a:p>
            <a:r>
              <a:rPr lang="en-US" dirty="0"/>
              <a:t>Our product cost is low, which gives us a market advantage.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BEAB-4380-4A47-B648-13315E04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FDE0E2-B032-4403-9106-5A8349B4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DFFA6E-5749-4A02-AB2E-8856A55ED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25" name="Graphic 24" descr="Tools outline">
            <a:extLst>
              <a:ext uri="{FF2B5EF4-FFF2-40B4-BE49-F238E27FC236}">
                <a16:creationId xmlns:a16="http://schemas.microsoft.com/office/drawing/2014/main" id="{7E436211-2D54-47AE-BB55-F32290DDB5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358390" y="2705418"/>
            <a:ext cx="731520" cy="731520"/>
          </a:xfrm>
          <a:prstGeom prst="rect">
            <a:avLst/>
          </a:prstGeom>
        </p:spPr>
      </p:pic>
      <p:pic>
        <p:nvPicPr>
          <p:cNvPr id="27" name="Graphic 26" descr="Bar graph with upward trend outline">
            <a:extLst>
              <a:ext uri="{FF2B5EF4-FFF2-40B4-BE49-F238E27FC236}">
                <a16:creationId xmlns:a16="http://schemas.microsoft.com/office/drawing/2014/main" id="{64F99BBE-1996-4227-A4DE-D13CD35149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65292" y="2727326"/>
            <a:ext cx="731520" cy="731520"/>
          </a:xfrm>
          <a:prstGeom prst="rect">
            <a:avLst/>
          </a:prstGeom>
        </p:spPr>
      </p:pic>
      <p:pic>
        <p:nvPicPr>
          <p:cNvPr id="29" name="Graphic 28" descr="Money outline">
            <a:extLst>
              <a:ext uri="{FF2B5EF4-FFF2-40B4-BE49-F238E27FC236}">
                <a16:creationId xmlns:a16="http://schemas.microsoft.com/office/drawing/2014/main" id="{2EE071B9-4843-404F-95CC-3894A5FAD6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171940" y="2739633"/>
            <a:ext cx="73152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892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Opportunities </a:t>
            </a:r>
          </a:p>
        </p:txBody>
      </p:sp>
      <p:sp>
        <p:nvSpPr>
          <p:cNvPr id="40" name="Content Placeholder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3" y="2411516"/>
            <a:ext cx="4114800" cy="274320"/>
          </a:xfrm>
        </p:spPr>
        <p:txBody>
          <a:bodyPr/>
          <a:lstStyle/>
          <a:p>
            <a:r>
              <a:rPr lang="en-US" dirty="0"/>
              <a:t>Market gap</a:t>
            </a:r>
          </a:p>
        </p:txBody>
      </p:sp>
      <p:sp>
        <p:nvSpPr>
          <p:cNvPr id="38" name="Content Placeholder 3">
            <a:extLst>
              <a:ext uri="{FF2B5EF4-FFF2-40B4-BE49-F238E27FC236}">
                <a16:creationId xmlns:a16="http://schemas.microsoft.com/office/drawing/2014/main" id="{032280DC-AEF9-204E-A92B-A433E91E4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7183" y="2707071"/>
            <a:ext cx="4114800" cy="7315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Few, if any, products on the market help customers like we do</a:t>
            </a:r>
          </a:p>
        </p:txBody>
      </p:sp>
      <p:sp>
        <p:nvSpPr>
          <p:cNvPr id="43" name="Content Placeholder 31">
            <a:extLst>
              <a:ext uri="{FF2B5EF4-FFF2-40B4-BE49-F238E27FC236}">
                <a16:creationId xmlns:a16="http://schemas.microsoft.com/office/drawing/2014/main" id="{FFD777EC-E653-DE40-A635-99F5A0B723DE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1657183" y="3567512"/>
            <a:ext cx="4114800" cy="274320"/>
          </a:xfrm>
        </p:spPr>
        <p:txBody>
          <a:bodyPr/>
          <a:lstStyle/>
          <a:p>
            <a:r>
              <a:rPr lang="en-US" dirty="0"/>
              <a:t>Customers</a:t>
            </a:r>
          </a:p>
        </p:txBody>
      </p:sp>
      <p:sp>
        <p:nvSpPr>
          <p:cNvPr id="42" name="Content Placeholder 30">
            <a:extLst>
              <a:ext uri="{FF2B5EF4-FFF2-40B4-BE49-F238E27FC236}">
                <a16:creationId xmlns:a16="http://schemas.microsoft.com/office/drawing/2014/main" id="{F040CB1D-0082-0741-910A-688CA7131529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66% of US consumers spend money on multiple products that only partially resolves their issue</a:t>
            </a:r>
          </a:p>
        </p:txBody>
      </p:sp>
      <p:sp>
        <p:nvSpPr>
          <p:cNvPr id="45" name="Content Placeholder 33">
            <a:extLst>
              <a:ext uri="{FF2B5EF4-FFF2-40B4-BE49-F238E27FC236}">
                <a16:creationId xmlns:a16="http://schemas.microsoft.com/office/drawing/2014/main" id="{C911C704-AC3A-3B4A-818C-F79DBA6526F6}"/>
              </a:ext>
            </a:extLst>
          </p:cNvPr>
          <p:cNvSpPr>
            <a:spLocks noGrp="1"/>
          </p:cNvSpPr>
          <p:nvPr>
            <p:ph idx="21"/>
          </p:nvPr>
        </p:nvSpPr>
        <p:spPr>
          <a:xfrm>
            <a:off x="1657183" y="4737597"/>
            <a:ext cx="4114800" cy="274320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44" name="Content Placeholder 32">
            <a:extLst>
              <a:ext uri="{FF2B5EF4-FFF2-40B4-BE49-F238E27FC236}">
                <a16:creationId xmlns:a16="http://schemas.microsoft.com/office/drawing/2014/main" id="{F52A6075-6FBF-5D4F-8457-C7E43D8C6DE0}"/>
              </a:ext>
            </a:extLst>
          </p:cNvPr>
          <p:cNvSpPr>
            <a:spLocks noGrp="1"/>
          </p:cNvSpPr>
          <p:nvPr>
            <p:ph idx="20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Millennials account for about a quarter of the $48 billion spent on other products in 2018</a:t>
            </a:r>
          </a:p>
          <a:p>
            <a:endParaRPr lang="en-US" dirty="0"/>
          </a:p>
        </p:txBody>
      </p:sp>
      <p:sp>
        <p:nvSpPr>
          <p:cNvPr id="41" name="Content Placeholder 29">
            <a:extLst>
              <a:ext uri="{FF2B5EF4-FFF2-40B4-BE49-F238E27FC236}">
                <a16:creationId xmlns:a16="http://schemas.microsoft.com/office/drawing/2014/main" id="{C9FA8C80-0154-4B4D-9712-FE3DB4C3C6F6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6404811" y="2411516"/>
            <a:ext cx="4114800" cy="274320"/>
          </a:xfrm>
        </p:spPr>
        <p:txBody>
          <a:bodyPr/>
          <a:lstStyle/>
          <a:p>
            <a:r>
              <a:rPr lang="en-US" dirty="0"/>
              <a:t>Costs</a:t>
            </a:r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8F90BA52-ED8F-7744-B135-D2F22EC0C846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Loss of productivity costing consumers thousands of dollars </a:t>
            </a:r>
          </a:p>
        </p:txBody>
      </p:sp>
      <p:sp>
        <p:nvSpPr>
          <p:cNvPr id="47" name="Content Placeholder 35">
            <a:extLst>
              <a:ext uri="{FF2B5EF4-FFF2-40B4-BE49-F238E27FC236}">
                <a16:creationId xmlns:a16="http://schemas.microsoft.com/office/drawing/2014/main" id="{DA3D0C66-F3DC-0A49-B50D-9EA3966FF404}"/>
              </a:ext>
            </a:extLst>
          </p:cNvPr>
          <p:cNvSpPr>
            <a:spLocks noGrp="1"/>
          </p:cNvSpPr>
          <p:nvPr>
            <p:ph idx="23"/>
          </p:nvPr>
        </p:nvSpPr>
        <p:spPr>
          <a:xfrm>
            <a:off x="6404811" y="3570539"/>
            <a:ext cx="4114800" cy="274320"/>
          </a:xfrm>
        </p:spPr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46" name="Content Placeholder 34">
            <a:extLst>
              <a:ext uri="{FF2B5EF4-FFF2-40B4-BE49-F238E27FC236}">
                <a16:creationId xmlns:a16="http://schemas.microsoft.com/office/drawing/2014/main" id="{9E2D7212-9D44-BA47-91D4-3FB11FDCE39E}"/>
              </a:ext>
            </a:extLst>
          </p:cNvPr>
          <p:cNvSpPr>
            <a:spLocks noGrp="1"/>
          </p:cNvSpPr>
          <p:nvPr>
            <p:ph idx="22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/>
          <a:p>
            <a:r>
              <a:rPr lang="en-US" dirty="0"/>
              <a:t>Customers want something that is easy to use</a:t>
            </a:r>
          </a:p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D9D39-4DE1-4E77-8802-B35DBFFF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5F4C2B-CB37-4281-A527-07A09A21A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35D3B1-302E-4611-8FB6-958884D2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0457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{A0F2CA4A-3AD4-4E81-829E-D890120AA04D}tf10081922_win32</Template>
  <TotalTime>54</TotalTime>
  <Words>596</Words>
  <Application>Microsoft Office PowerPoint</Application>
  <PresentationFormat>Widescreen</PresentationFormat>
  <Paragraphs>213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Quire Sans Pro Light</vt:lpstr>
      <vt:lpstr>Tisa Offc Serif Pro</vt:lpstr>
      <vt:lpstr>Office Theme</vt:lpstr>
      <vt:lpstr>Assessment 2 Hobby Project QA Academy </vt:lpstr>
      <vt:lpstr>Assessment Objective</vt:lpstr>
      <vt:lpstr>Planning</vt:lpstr>
      <vt:lpstr>Jira</vt:lpstr>
      <vt:lpstr>Jira Continued.</vt:lpstr>
      <vt:lpstr>Risk assessment.</vt:lpstr>
      <vt:lpstr>Risk Assessment Matrix.</vt:lpstr>
      <vt:lpstr>Market summary</vt:lpstr>
      <vt:lpstr>Opportunities </vt:lpstr>
      <vt:lpstr>Business overview</vt:lpstr>
      <vt:lpstr>Business concept</vt:lpstr>
      <vt:lpstr>Goals and objectives</vt:lpstr>
      <vt:lpstr>Financials </vt:lpstr>
      <vt:lpstr>Financials table</vt:lpstr>
      <vt:lpstr>Risks and rewards</vt:lpstr>
      <vt:lpstr>Key issues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Assessment 2 Hobby Project QA Academy </dc:title>
  <dc:creator>Mateusz Chocianowski</dc:creator>
  <cp:lastModifiedBy>Mateusz Chocianowski</cp:lastModifiedBy>
  <cp:revision>1</cp:revision>
  <dcterms:created xsi:type="dcterms:W3CDTF">2022-04-15T14:10:14Z</dcterms:created>
  <dcterms:modified xsi:type="dcterms:W3CDTF">2022-04-15T15:04:45Z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